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3"/>
  </p:notesMasterIdLst>
  <p:sldIdLst>
    <p:sldId id="256" r:id="rId2"/>
    <p:sldId id="262" r:id="rId3"/>
    <p:sldId id="1013" r:id="rId4"/>
    <p:sldId id="1014" r:id="rId5"/>
    <p:sldId id="1015" r:id="rId6"/>
    <p:sldId id="925" r:id="rId7"/>
    <p:sldId id="299" r:id="rId8"/>
    <p:sldId id="282" r:id="rId9"/>
    <p:sldId id="300" r:id="rId10"/>
    <p:sldId id="285" r:id="rId11"/>
    <p:sldId id="302" r:id="rId12"/>
    <p:sldId id="291" r:id="rId13"/>
    <p:sldId id="284" r:id="rId14"/>
    <p:sldId id="303" r:id="rId15"/>
    <p:sldId id="1011" r:id="rId16"/>
    <p:sldId id="918" r:id="rId17"/>
    <p:sldId id="922" r:id="rId18"/>
    <p:sldId id="1012" r:id="rId19"/>
    <p:sldId id="921" r:id="rId20"/>
    <p:sldId id="924" r:id="rId21"/>
    <p:sldId id="996" r:id="rId22"/>
    <p:sldId id="995" r:id="rId23"/>
    <p:sldId id="1003" r:id="rId24"/>
    <p:sldId id="998" r:id="rId25"/>
    <p:sldId id="1001" r:id="rId26"/>
    <p:sldId id="1002" r:id="rId27"/>
    <p:sldId id="999" r:id="rId28"/>
    <p:sldId id="997" r:id="rId29"/>
    <p:sldId id="1004" r:id="rId30"/>
    <p:sldId id="1005" r:id="rId31"/>
    <p:sldId id="1006" r:id="rId32"/>
    <p:sldId id="1007" r:id="rId33"/>
    <p:sldId id="1009" r:id="rId34"/>
    <p:sldId id="281" r:id="rId35"/>
    <p:sldId id="292" r:id="rId36"/>
    <p:sldId id="919" r:id="rId37"/>
    <p:sldId id="293" r:id="rId38"/>
    <p:sldId id="1010" r:id="rId39"/>
    <p:sldId id="290" r:id="rId40"/>
    <p:sldId id="909" r:id="rId41"/>
    <p:sldId id="30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94880"/>
  </p:normalViewPr>
  <p:slideViewPr>
    <p:cSldViewPr snapToGrid="0" snapToObjects="1">
      <p:cViewPr varScale="1">
        <p:scale>
          <a:sx n="102" d="100"/>
          <a:sy n="102" d="100"/>
        </p:scale>
        <p:origin x="18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9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6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8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54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43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0.png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3.emf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tiff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2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tif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2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tif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2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tif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emf"/><Relationship Id="rId5" Type="http://schemas.openxmlformats.org/officeDocument/2006/relationships/image" Target="../media/image67.emf"/><Relationship Id="rId4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f"/><Relationship Id="rId3" Type="http://schemas.openxmlformats.org/officeDocument/2006/relationships/image" Target="../media/image75.tiff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76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tiff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g"/><Relationship Id="rId1" Type="http://schemas.microsoft.com/office/2007/relationships/media" Target="../media/media5.mpg"/><Relationship Id="rId5" Type="http://schemas.openxmlformats.org/officeDocument/2006/relationships/image" Target="../media/image86.png"/><Relationship Id="rId4" Type="http://schemas.openxmlformats.org/officeDocument/2006/relationships/image" Target="../media/image3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A Validation Methodology: </a:t>
            </a:r>
          </a:p>
          <a:p>
            <a:r>
              <a:rPr lang="en-US" dirty="0"/>
              <a:t>Code and Solution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Code Verification for a low-Mach, Variable-Density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4920718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Density is a function of static enthalpy transport via the standard ideal gas,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f(P,M,R,T)</a:t>
            </a:r>
          </a:p>
          <a:p>
            <a:pPr>
              <a:buFont typeface="Arial" charset="0"/>
              <a:buChar char="•"/>
            </a:pPr>
            <a:r>
              <a:rPr lang="en-US" dirty="0"/>
              <a:t> Temperature range maps to experiment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buoyancy source term via rotated gravity vector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Collective study now provides confidence in the interplay between numerical and modeling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62" y="6443974"/>
            <a:ext cx="141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582" y="6443974"/>
            <a:ext cx="147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Velocity Mag</a:t>
            </a:r>
            <a:endParaRPr lang="en-US" dirty="0"/>
          </a:p>
        </p:txBody>
      </p:sp>
      <p:pic>
        <p:nvPicPr>
          <p:cNvPr id="10" name="Picture 9" descr="variableDensityMMS_VelocityMa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6"/>
          <a:stretch/>
        </p:blipFill>
        <p:spPr>
          <a:xfrm>
            <a:off x="839882" y="3775130"/>
            <a:ext cx="2051737" cy="2553481"/>
          </a:xfrm>
          <a:prstGeom prst="rect">
            <a:avLst/>
          </a:prstGeom>
        </p:spPr>
      </p:pic>
      <p:pic>
        <p:nvPicPr>
          <p:cNvPr id="11" name="Picture 10" descr="variableDensityNonIsothermal_Temperat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/>
          <a:stretch/>
        </p:blipFill>
        <p:spPr>
          <a:xfrm>
            <a:off x="2890787" y="3775130"/>
            <a:ext cx="1959850" cy="256032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18" y="1263336"/>
            <a:ext cx="411480" cy="1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9" b="450"/>
          <a:stretch/>
        </p:blipFill>
        <p:spPr>
          <a:xfrm>
            <a:off x="5428527" y="2167728"/>
            <a:ext cx="3345359" cy="3072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Code Verification for a low-Mach, Variable-Density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4920718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Density is a function of static enthalpy transport via the standard ideal gas,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f(P,M,R,T)</a:t>
            </a:r>
          </a:p>
          <a:p>
            <a:pPr>
              <a:buFont typeface="Arial" charset="0"/>
              <a:buChar char="•"/>
            </a:pPr>
            <a:r>
              <a:rPr lang="en-US" dirty="0"/>
              <a:t> Temperature range maps to experiment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buoyancy source term via rotated gravity vector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Collective study now provides confidence in the interplay between numerical and modeling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62" y="6443974"/>
            <a:ext cx="141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582" y="6443974"/>
            <a:ext cx="147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Velocity Mag</a:t>
            </a:r>
            <a:endParaRPr lang="en-US" dirty="0"/>
          </a:p>
        </p:txBody>
      </p:sp>
      <p:pic>
        <p:nvPicPr>
          <p:cNvPr id="10" name="Picture 9" descr="variableDensityMMS_VelocityMa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6"/>
          <a:stretch/>
        </p:blipFill>
        <p:spPr>
          <a:xfrm>
            <a:off x="839882" y="3775130"/>
            <a:ext cx="2051737" cy="2553481"/>
          </a:xfrm>
          <a:prstGeom prst="rect">
            <a:avLst/>
          </a:prstGeom>
        </p:spPr>
      </p:pic>
      <p:pic>
        <p:nvPicPr>
          <p:cNvPr id="11" name="Picture 10" descr="variableDensityNonIsothermal_Temperatu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/>
          <a:stretch/>
        </p:blipFill>
        <p:spPr>
          <a:xfrm>
            <a:off x="2890787" y="3775130"/>
            <a:ext cx="1959850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6319" y="5472614"/>
            <a:ext cx="2861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See, “Exploring model-form uncertainties in large-eddy simulations”, Domino et al, 2016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0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Polynomial (P) and Mesh Spacing (H) Refinement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" y="1926477"/>
            <a:ext cx="450708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58" y="1926477"/>
            <a:ext cx="450708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58" y="4448601"/>
            <a:ext cx="4507083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" y="4448601"/>
            <a:ext cx="4507083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521" y="22640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P=1, R0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8762" y="22640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P=1, R1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05" y="475001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P=1, R2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8761" y="463269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P=2, R0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659912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the heated cylinder-in-cross flow, either mesh resolution or polynomial promotion provides a more accurate result with more turbulence structure noted</a:t>
            </a:r>
          </a:p>
        </p:txBody>
      </p:sp>
    </p:spTree>
    <p:extLst>
      <p:ext uri="{BB962C8B-B14F-4D97-AF65-F5344CB8AC3E}">
        <p14:creationId xmlns:p14="http://schemas.microsoft.com/office/powerpoint/2010/main" val="161813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Verification and Due Diligence for Model-form (Structural) Uncertainty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83061" cy="49591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Three meshes, three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heat flux results also show error bars due to time and spatial averaging over a line-of-site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87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Verification and Due Diligence for Model-form (Structural) Uncertainty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83061" cy="49591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Three meshes, three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heat flux results also show error bars due to time and spatial averaging over a line-of-site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we yet feel confidence in any scientific statement?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" y="2456221"/>
            <a:ext cx="3200400" cy="2843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82" y="2945644"/>
            <a:ext cx="3200400" cy="2843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49" y="3435067"/>
            <a:ext cx="3200400" cy="28434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477" y="1284670"/>
            <a:ext cx="482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Case and Conceptual Model: </a:t>
            </a:r>
            <a:br>
              <a:rPr lang="en-US" dirty="0"/>
            </a:br>
            <a:r>
              <a:rPr lang="en-US" i="1" dirty="0"/>
              <a:t>Why are we not converging to the experimental result?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4993183" cy="3306153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Model Configuration: SNL-based Sean Kearney Experiment, “Experimental investigation of a cylinder in turbulent convection with an imposed shear flow”, </a:t>
            </a:r>
            <a:r>
              <a:rPr lang="en-US" i="1" dirty="0">
                <a:latin typeface="+mj-lt"/>
                <a:cs typeface="Lucida Sans"/>
              </a:rPr>
              <a:t>AIAA</a:t>
            </a:r>
            <a:r>
              <a:rPr lang="en-US" dirty="0">
                <a:latin typeface="+mj-lt"/>
                <a:cs typeface="Lucida Sans"/>
              </a:rPr>
              <a:t>, 2005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Experiment: Outer crossflow, pipe wall, inner hot fluid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 err="1">
                <a:latin typeface="+mj-lt"/>
                <a:cs typeface="Lucida Sans"/>
              </a:rPr>
              <a:t>QoI</a:t>
            </a:r>
            <a:r>
              <a:rPr lang="en-US" dirty="0">
                <a:latin typeface="+mj-lt"/>
                <a:cs typeface="Lucida Sans"/>
              </a:rPr>
              <a:t>: Heat flux… How was that obtained?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Inverse analysis! Experiment measured temperature and inferred heat flux; an additional error/uncertainty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u="sng" dirty="0">
                <a:latin typeface="+mj-lt"/>
                <a:cs typeface="Lucida Sans"/>
              </a:rPr>
              <a:t>Solution</a:t>
            </a:r>
            <a:r>
              <a:rPr lang="en-US" dirty="0">
                <a:latin typeface="+mj-lt"/>
                <a:cs typeface="Lucida Sans"/>
              </a:rPr>
              <a:t>? Adding two fluid regions </a:t>
            </a:r>
            <a:r>
              <a:rPr lang="en-US" i="1" u="sng" dirty="0">
                <a:latin typeface="+mj-lt"/>
                <a:cs typeface="Lucida Sans"/>
              </a:rPr>
              <a:t>and</a:t>
            </a:r>
            <a:r>
              <a:rPr lang="en-US" dirty="0">
                <a:latin typeface="+mj-lt"/>
                <a:cs typeface="Lucida Sans"/>
              </a:rPr>
              <a:t> a CHT coupling removed the conceptual error an usage of the inverse wall temperature… (Domino, 2019)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58" y="1253843"/>
            <a:ext cx="2849499" cy="1445271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4436494"/>
            <a:ext cx="4144607" cy="195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5530" y="6440981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Lucida Sans" charset="0"/>
                <a:cs typeface="Lucida Sans" charset="0"/>
              </a:rPr>
              <a:t>Kearney experimental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5F847-2E07-034C-81EC-EA7BC5B35822}"/>
              </a:ext>
            </a:extLst>
          </p:cNvPr>
          <p:cNvSpPr txBox="1"/>
          <p:nvPr/>
        </p:nvSpPr>
        <p:spPr>
          <a:xfrm>
            <a:off x="6199632" y="2834640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Domino et al., </a:t>
            </a:r>
            <a:r>
              <a:rPr lang="en-US" sz="1400" i="1" dirty="0"/>
              <a:t>CTRSP</a:t>
            </a:r>
            <a:r>
              <a:rPr lang="en-US" sz="1400" dirty="0"/>
              <a:t>,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AC1EF2-86F1-AC42-B66B-2D76E90F4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169" y="3577127"/>
            <a:ext cx="3440886" cy="30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 Strong V&amp;V Process</a:t>
            </a:r>
            <a:br>
              <a:rPr lang="en-US" dirty="0"/>
            </a:br>
            <a:r>
              <a:rPr lang="en-US" dirty="0"/>
              <a:t>LES-based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4883442" cy="398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/>
              <a:t>Established a sound LES-based verification and validation process (with uncertainty quantification) that includes the following attributes: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/>
              <a:t>Definition of key physics, Phenomena Identification Ranking Table (PIRT)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/>
              <a:t>Code implementation and verification </a:t>
            </a:r>
          </a:p>
          <a:p>
            <a:pPr lvl="1">
              <a:buFont typeface="Arial" charset="0"/>
              <a:buChar char="•"/>
            </a:pPr>
            <a:r>
              <a:rPr lang="en-US" kern="0" dirty="0"/>
              <a:t>Validation including solution verification (meshes with converged statistics)</a:t>
            </a:r>
          </a:p>
          <a:p>
            <a:pPr lvl="1">
              <a:buFont typeface="Arial" charset="0"/>
              <a:buChar char="•"/>
            </a:pPr>
            <a:r>
              <a:rPr lang="en-US" kern="0" dirty="0"/>
              <a:t>Structural uncertainty, i.e., model form, quantification</a:t>
            </a:r>
          </a:p>
          <a:p>
            <a:pPr lvl="1">
              <a:buFont typeface="Arial" charset="0"/>
              <a:buChar char="•"/>
            </a:pPr>
            <a:r>
              <a:rPr lang="en-US" u="sng" kern="0" dirty="0"/>
              <a:t>Physics assumptions</a:t>
            </a:r>
            <a:r>
              <a:rPr lang="en-US" kern="0" dirty="0"/>
              <a:t>, i.e., your conceptual model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5BBFB-05BF-2D4C-BE1A-D99A49F3C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94" y="2601738"/>
            <a:ext cx="2315651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B249F-18FE-8344-B5E2-9A9BC5988255}"/>
              </a:ext>
            </a:extLst>
          </p:cNvPr>
          <p:cNvSpPr txBox="1"/>
          <p:nvPr/>
        </p:nvSpPr>
        <p:spPr>
          <a:xfrm>
            <a:off x="48712" y="6434515"/>
            <a:ext cx="595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“An assessment of atypical mesh topologies for low-Mach LES”, Domino et al., </a:t>
            </a:r>
            <a:r>
              <a:rPr lang="en-US" sz="1200" i="1" dirty="0"/>
              <a:t>Comp &amp; Fluids</a:t>
            </a:r>
            <a:r>
              <a:rPr lang="en-US" sz="1200" dirty="0"/>
              <a:t>,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2BFC2-33DD-0940-AC94-FB2FFAE96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24" y="4787669"/>
            <a:ext cx="2315650" cy="2057400"/>
          </a:xfrm>
          <a:prstGeom prst="rect">
            <a:avLst/>
          </a:prstGeom>
        </p:spPr>
      </p:pic>
      <p:pic>
        <p:nvPicPr>
          <p:cNvPr id="12" name="xflowFinalR2P1.mpg">
            <a:hlinkClick r:id="" action="ppaction://media"/>
            <a:extLst>
              <a:ext uri="{FF2B5EF4-FFF2-40B4-BE49-F238E27FC236}">
                <a16:creationId xmlns:a16="http://schemas.microsoft.com/office/drawing/2014/main" id="{6737F93D-D77F-5545-8B27-09C8F51386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0980" y="4286937"/>
            <a:ext cx="3600451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2A232-0F80-D94A-85DB-C124A5DAC744}"/>
              </a:ext>
            </a:extLst>
          </p:cNvPr>
          <p:cNvSpPr txBox="1"/>
          <p:nvPr/>
        </p:nvSpPr>
        <p:spPr>
          <a:xfrm>
            <a:off x="6442962" y="2586943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Structural UQ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615FD1-24A8-474A-A0B6-FE1A8D3214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04" y="531951"/>
            <a:ext cx="2698133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3CEAC6-9513-DC45-BD76-7C919EE228B3}"/>
              </a:ext>
            </a:extLst>
          </p:cNvPr>
          <p:cNvSpPr txBox="1"/>
          <p:nvPr/>
        </p:nvSpPr>
        <p:spPr>
          <a:xfrm>
            <a:off x="6496233" y="584463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Numerical UQ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F74F8-4AA2-4D40-BF43-1834D47DC847}"/>
              </a:ext>
            </a:extLst>
          </p:cNvPr>
          <p:cNvSpPr txBox="1"/>
          <p:nvPr/>
        </p:nvSpPr>
        <p:spPr>
          <a:xfrm>
            <a:off x="6602887" y="4750491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Physics UQ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90373-CF44-C440-9D9B-0184DF7E081C}"/>
              </a:ext>
            </a:extLst>
          </p:cNvPr>
          <p:cNvSpPr txBox="1"/>
          <p:nvPr/>
        </p:nvSpPr>
        <p:spPr>
          <a:xfrm>
            <a:off x="303175" y="4093445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Non-isothermal MMS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609F8-D9B6-4740-B6FF-9147F7051B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4" b="3014"/>
          <a:stretch/>
        </p:blipFill>
        <p:spPr>
          <a:xfrm>
            <a:off x="35432" y="4348959"/>
            <a:ext cx="2219253" cy="1995378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7BEF1A77-9452-A34D-A4C2-68D3E35C70AB}"/>
              </a:ext>
            </a:extLst>
          </p:cNvPr>
          <p:cNvSpPr/>
          <p:nvPr/>
        </p:nvSpPr>
        <p:spPr>
          <a:xfrm>
            <a:off x="832104" y="5129784"/>
            <a:ext cx="301752" cy="594360"/>
          </a:xfrm>
          <a:prstGeom prst="leftBrac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D09B7-6E70-D743-95DA-6A92A9746379}"/>
              </a:ext>
            </a:extLst>
          </p:cNvPr>
          <p:cNvSpPr txBox="1"/>
          <p:nvPr/>
        </p:nvSpPr>
        <p:spPr>
          <a:xfrm>
            <a:off x="271253" y="5248397"/>
            <a:ext cx="790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10x </a:t>
            </a:r>
          </a:p>
          <a:p>
            <a:pPr algn="ctr"/>
            <a:r>
              <a:rPr lang="en-US" sz="1100" dirty="0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42836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874870" cy="570225"/>
          </a:xfrm>
        </p:spPr>
        <p:txBody>
          <a:bodyPr/>
          <a:lstStyle/>
          <a:p>
            <a:r>
              <a:rPr lang="en-US" dirty="0"/>
              <a:t>How Code Verification Can Guide Numerical Methods Elucidation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DF6DEF-7607-7143-B77E-0C27899CA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20" b="67546"/>
          <a:stretch/>
        </p:blipFill>
        <p:spPr>
          <a:xfrm>
            <a:off x="43544" y="5268694"/>
            <a:ext cx="5677445" cy="512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01727-3FC0-FA4C-941F-5618993EA8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627" b="35807"/>
          <a:stretch/>
        </p:blipFill>
        <p:spPr>
          <a:xfrm>
            <a:off x="43544" y="5718458"/>
            <a:ext cx="5677445" cy="52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4E773-EC0F-8B42-A1BF-AB92E15C1E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926"/>
          <a:stretch/>
        </p:blipFill>
        <p:spPr>
          <a:xfrm>
            <a:off x="43544" y="6178706"/>
            <a:ext cx="5677445" cy="664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 vs Lumped Mass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3956011" cy="398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/>
              <a:t> </a:t>
            </a:r>
            <a:r>
              <a:rPr lang="en-US" u="sng" kern="0" dirty="0"/>
              <a:t>Goal</a:t>
            </a:r>
            <a:r>
              <a:rPr lang="en-US" kern="0" dirty="0"/>
              <a:t>: Explore the time accuracy of the consistent mass matrix approach on a structured mesh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</a:t>
            </a:r>
            <a:r>
              <a:rPr lang="en-US" kern="0" dirty="0" err="1"/>
              <a:t>Convecting</a:t>
            </a:r>
            <a:r>
              <a:rPr lang="en-US" kern="0" dirty="0"/>
              <a:t> Taylor Vortex Case Study: Analytical, transient verification problem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411500-127A-5642-8FC7-EAEBE860C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502" y="793953"/>
            <a:ext cx="3990703" cy="5943600"/>
          </a:xfrm>
          <a:prstGeom prst="rect">
            <a:avLst/>
          </a:prstGeom>
        </p:spPr>
      </p:pic>
      <p:pic>
        <p:nvPicPr>
          <p:cNvPr id="8" name="ctv_transient.mp4" descr="ctv_transient.mp4">
            <a:hlinkClick r:id="" action="ppaction://media"/>
            <a:extLst>
              <a:ext uri="{FF2B5EF4-FFF2-40B4-BE49-F238E27FC236}">
                <a16:creationId xmlns:a16="http://schemas.microsoft.com/office/drawing/2014/main" id="{D873E7DC-B044-AD4C-AAFA-2BA783EA7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6174" y="2867045"/>
            <a:ext cx="2975748" cy="2507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DB1D27-3F60-1942-A211-097BC386F058}"/>
              </a:ext>
            </a:extLst>
          </p:cNvPr>
          <p:cNvSpPr txBox="1"/>
          <p:nvPr/>
        </p:nvSpPr>
        <p:spPr>
          <a:xfrm>
            <a:off x="5917616" y="5155377"/>
            <a:ext cx="2610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 Compute error at a specific time while refining mesh</a:t>
            </a:r>
          </a:p>
        </p:txBody>
      </p:sp>
    </p:spTree>
    <p:extLst>
      <p:ext uri="{BB962C8B-B14F-4D97-AF65-F5344CB8AC3E}">
        <p14:creationId xmlns:p14="http://schemas.microsoft.com/office/powerpoint/2010/main" val="3304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or Conceptual Error? Part 1: Time Splitting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4337952" cy="54163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Case Study: An Algorithm is thought to be </a:t>
            </a:r>
            <a:r>
              <a:rPr lang="en-US" u="sng" kern="0" dirty="0"/>
              <a:t>second-order</a:t>
            </a:r>
            <a:r>
              <a:rPr lang="en-US" kern="0" dirty="0"/>
              <a:t>-in-time accurate with one nonlinear iteration: True or False?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“Solution of the implicitly discretized fluid flow equations by operator splitting”, R. Issa, JCP, 1985.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Advent of the “</a:t>
            </a:r>
            <a:r>
              <a:rPr lang="en-US" dirty="0"/>
              <a:t>Pressure-implicit with Splitting of Operators”, or PISO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PISO is a scheme that defines a series of predictors and correctors in the context of a fully implicit solve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precise details are not of interest, rather the claim that the scheme is second-order accurate in absence of nonlinear iterations…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Conclusion? Sometimes we code correctly, however, have a conceptual error in our understanding of whether or not a scheme is design-order accurate when run in the suggested manner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0B2C6-8489-E141-BB9C-DC37C5D8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41" y="791457"/>
            <a:ext cx="399070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Validation Methodology: Code and Solution Verification: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Elements of a Poor-Quality Validation Study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Elements of a High-Quality Validation Study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Overview of a Phenomena Identification Ranking Table (PIRT)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Solution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Role of Code Verification, including the Method of Manufactured Solutions (MMS)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Code Verification: Value Proposition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Review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or Conceptual Error? Part 2: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4333743" cy="5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Case Study: Using the </a:t>
            </a:r>
            <a:r>
              <a:rPr lang="en-US" kern="0" dirty="0" err="1"/>
              <a:t>convecting</a:t>
            </a:r>
            <a:r>
              <a:rPr lang="en-US" kern="0" dirty="0"/>
              <a:t> Taylor Vortex case, explore boundary conditions</a:t>
            </a:r>
          </a:p>
          <a:p>
            <a:pPr marL="0" indent="0">
              <a:buNone/>
            </a:pPr>
            <a:r>
              <a:rPr lang="en-US" u="sng" kern="0" dirty="0"/>
              <a:t>Choice 1</a:t>
            </a:r>
            <a:r>
              <a:rPr lang="en-US" kern="0" dirty="0"/>
              <a:t>: Periodic with specified initial condition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Requires no formal boundary conditions</a:t>
            </a:r>
          </a:p>
          <a:p>
            <a:pPr marL="0" indent="0">
              <a:buNone/>
            </a:pPr>
            <a:r>
              <a:rPr lang="en-US" u="sng" kern="0" dirty="0"/>
              <a:t>Choice 2</a:t>
            </a:r>
            <a:r>
              <a:rPr lang="en-US" kern="0" dirty="0"/>
              <a:t>: Inflow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Easy, velocity is specified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What about pressure? The default approach is to assume a zero normal pressure gradient (no-op) – similar to what would be found at a wall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A notion of a “spurious numerical boundary layer” (</a:t>
            </a:r>
            <a:r>
              <a:rPr lang="en-US" kern="0" dirty="0" err="1"/>
              <a:t>Gresho</a:t>
            </a:r>
            <a:r>
              <a:rPr lang="en-US" kern="0" dirty="0"/>
              <a:t>, 1995) shows a characteristic length </a:t>
            </a:r>
            <a:r>
              <a:rPr lang="en-US" kern="0" dirty="0">
                <a:latin typeface="Symbol" pitchFamily="2" charset="2"/>
              </a:rPr>
              <a:t>d</a:t>
            </a:r>
            <a:r>
              <a:rPr lang="en-US" kern="0" dirty="0"/>
              <a:t> ~ sqrt(</a:t>
            </a:r>
            <a:r>
              <a:rPr lang="en-US" kern="0" dirty="0" err="1">
                <a:latin typeface="Symbol" pitchFamily="2" charset="2"/>
              </a:rPr>
              <a:t>nD</a:t>
            </a:r>
            <a:r>
              <a:rPr lang="en-US" kern="0" dirty="0" err="1"/>
              <a:t>t</a:t>
            </a:r>
            <a:r>
              <a:rPr lang="en-US" kern="0" dirty="0"/>
              <a:t>)</a:t>
            </a:r>
          </a:p>
          <a:p>
            <a:pPr marL="0" indent="0">
              <a:buNone/>
            </a:pPr>
            <a:r>
              <a:rPr lang="en-US" kern="0" dirty="0"/>
              <a:t>We also need to make sure that we are adequately converging the nonlinear system within the time step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4227D-A442-7E41-B0F5-D1CBD9EB1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32" y="799845"/>
            <a:ext cx="3990703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7F237-77C5-9F41-9DD5-7FAAA1354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860" y="4844143"/>
            <a:ext cx="1616196" cy="14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Process Review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3975252"/>
              </a:xfrm>
            </p:spPr>
            <p:txBody>
              <a:bodyPr>
                <a:normAutofit/>
              </a:bodyPr>
              <a:lstStyle/>
              <a:p>
                <a:pPr marL="119063" indent="-107950">
                  <a:buFont typeface="Arial" charset="0"/>
                  <a:buChar char="•"/>
                </a:pPr>
                <a:r>
                  <a:rPr lang="en-US" dirty="0"/>
                  <a:t>Recall that for a transient advection/diffusion system, the error includes contributions from spatial and temporal discretization approaches, </a:t>
                </a:r>
              </a:p>
              <a:p>
                <a:pPr marL="338502" lvl="1" indent="-107950">
                  <a:buFont typeface="Arial" charset="0"/>
                  <a:buChar char="•"/>
                </a:pPr>
                <a:endParaRPr lang="en-US" sz="1800" dirty="0"/>
              </a:p>
              <a:p>
                <a:pPr marL="338502" lvl="1" indent="-107950">
                  <a:buFont typeface="Arial" charset="0"/>
                  <a:buChar char="•"/>
                </a:pPr>
                <a:r>
                  <a:rPr lang="en-US" dirty="0"/>
                  <a:t>The constants define the relative accuracy between a collection of design-order methods</a:t>
                </a:r>
              </a:p>
              <a:p>
                <a:pPr marL="1111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3975252"/>
              </a:xfrm>
              <a:blipFill>
                <a:blip r:embed="rId2"/>
                <a:stretch>
                  <a:fillRect l="-1513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65003A8-36D1-EA44-A5D6-62F626BD8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22" b="14827"/>
          <a:stretch/>
        </p:blipFill>
        <p:spPr>
          <a:xfrm>
            <a:off x="474769" y="3037114"/>
            <a:ext cx="3892082" cy="32311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46A18-CBAB-C74E-8F6C-E10A4A1F0FA8}"/>
                  </a:ext>
                </a:extLst>
              </p:cNvPr>
              <p:cNvSpPr txBox="1"/>
              <p:nvPr/>
            </p:nvSpPr>
            <p:spPr>
              <a:xfrm>
                <a:off x="1442748" y="4379589"/>
                <a:ext cx="1033360" cy="321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𝑝𝑠𝑢𝑒𝑑𝑜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46A18-CBAB-C74E-8F6C-E10A4A1F0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748" y="4379589"/>
                <a:ext cx="1033360" cy="321948"/>
              </a:xfrm>
              <a:prstGeom prst="rect">
                <a:avLst/>
              </a:prstGeom>
              <a:blipFill>
                <a:blip r:embed="rId4"/>
                <a:stretch>
                  <a:fillRect l="-4878" t="-370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4085DB-2988-BE41-A2AC-7FC006B9F9CF}"/>
                  </a:ext>
                </a:extLst>
              </p:cNvPr>
              <p:cNvSpPr txBox="1"/>
              <p:nvPr/>
            </p:nvSpPr>
            <p:spPr>
              <a:xfrm>
                <a:off x="1955491" y="3569852"/>
                <a:ext cx="465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4085DB-2988-BE41-A2AC-7FC006B9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491" y="3569852"/>
                <a:ext cx="465319" cy="276999"/>
              </a:xfrm>
              <a:prstGeom prst="rect">
                <a:avLst/>
              </a:prstGeom>
              <a:blipFill>
                <a:blip r:embed="rId5"/>
                <a:stretch>
                  <a:fillRect l="-10811" t="-136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7F18D2-F90E-584C-8E10-9DCA0A0C15B0}"/>
              </a:ext>
            </a:extLst>
          </p:cNvPr>
          <p:cNvCxnSpPr/>
          <p:nvPr/>
        </p:nvCxnSpPr>
        <p:spPr>
          <a:xfrm>
            <a:off x="2476108" y="3664174"/>
            <a:ext cx="528349" cy="16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4EECB4-1D0D-4241-B918-2A7EED1F2C17}"/>
              </a:ext>
            </a:extLst>
          </p:cNvPr>
          <p:cNvCxnSpPr>
            <a:cxnSpLocks/>
          </p:cNvCxnSpPr>
          <p:nvPr/>
        </p:nvCxnSpPr>
        <p:spPr>
          <a:xfrm flipV="1">
            <a:off x="2476108" y="3984171"/>
            <a:ext cx="680749" cy="39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B57570-1F49-1049-BF5D-EA1433C39355}"/>
                  </a:ext>
                </a:extLst>
              </p:cNvPr>
              <p:cNvSpPr txBox="1"/>
              <p:nvPr/>
            </p:nvSpPr>
            <p:spPr>
              <a:xfrm>
                <a:off x="4422149" y="3282242"/>
                <a:ext cx="4313553" cy="1799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𝑝𝑠𝑢𝑒𝑑𝑜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bSup>
                  </m:oMath>
                </a14:m>
                <a:endParaRPr lang="en-US" baseline="30000" dirty="0"/>
              </a:p>
              <a:p>
                <a:endParaRPr lang="en-US" dirty="0"/>
              </a:p>
              <a:p>
                <a:r>
                  <a:rPr lang="en-US" dirty="0"/>
                  <a:t>Both schemes are design-order (2</a:t>
                </a:r>
                <a:r>
                  <a:rPr lang="en-US" baseline="30000" dirty="0"/>
                  <a:t>nd</a:t>
                </a:r>
                <a:r>
                  <a:rPr lang="en-US" dirty="0"/>
                  <a:t> in space) however, one has a smaller constant and is, therefore, more “accurate”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B57570-1F49-1049-BF5D-EA1433C3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49" y="3282242"/>
                <a:ext cx="4313553" cy="1799275"/>
              </a:xfrm>
              <a:prstGeom prst="rect">
                <a:avLst/>
              </a:prstGeom>
              <a:blipFill>
                <a:blip r:embed="rId6"/>
                <a:stretch>
                  <a:fillRect l="-1176" b="-4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28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Verification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7853099" cy="5192572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dirty="0"/>
                  <a:t>Process: 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Start with a mesh of given resolution, </a:t>
                </a:r>
                <a:r>
                  <a:rPr lang="en-US" dirty="0" err="1">
                    <a:latin typeface="Symbol" pitchFamily="2" charset="2"/>
                  </a:rPr>
                  <a:t>D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o</a:t>
                </a:r>
                <a:r>
                  <a:rPr lang="en-US" dirty="0"/>
                  <a:t>, or a given total node/cell-centered, etc. count, N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Refine the mesh, uniformly, i.e., h-refinement or in polynomial order, p-refinement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Run the series of refinement/promoted meshes and compute an integrated norm over the domain,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example, below shown to be a pointwise norm,</a:t>
                </a:r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Evaluate error relative to what you think it should be</a:t>
                </a:r>
              </a:p>
              <a:p>
                <a:pPr marL="573452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Generally easiest to observe the magnitude of reduction</a:t>
                </a:r>
              </a:p>
              <a:p>
                <a:pPr marL="573452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for a first-order in space scheme reduces the error by 2 while for second-order, 4, and third-order, 8, etc.</a:t>
                </a:r>
              </a:p>
              <a:p>
                <a:pPr marL="119063" indent="-107950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1111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7853099" cy="5192572"/>
              </a:xfrm>
              <a:blipFill>
                <a:blip r:embed="rId2"/>
                <a:stretch>
                  <a:fillRect l="-1616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C27EA-ED72-624C-BE9D-8649E4717D0D}"/>
                  </a:ext>
                </a:extLst>
              </p:cNvPr>
              <p:cNvSpPr txBox="1"/>
              <p:nvPr/>
            </p:nvSpPr>
            <p:spPr>
              <a:xfrm>
                <a:off x="374885" y="3660805"/>
                <a:ext cx="178395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C27EA-ED72-624C-BE9D-8649E471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85" y="3660805"/>
                <a:ext cx="1783950" cy="672235"/>
              </a:xfrm>
              <a:prstGeom prst="rect">
                <a:avLst/>
              </a:prstGeom>
              <a:blipFill>
                <a:blip r:embed="rId3"/>
                <a:stretch>
                  <a:fillRect l="-13475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CA5B18-5A77-5843-83B1-6DC9B8C2BF71}"/>
                  </a:ext>
                </a:extLst>
              </p:cNvPr>
              <p:cNvSpPr txBox="1"/>
              <p:nvPr/>
            </p:nvSpPr>
            <p:spPr>
              <a:xfrm>
                <a:off x="2366580" y="3660805"/>
                <a:ext cx="1268296" cy="675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CA5B18-5A77-5843-83B1-6DC9B8C2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580" y="3660805"/>
                <a:ext cx="1268296" cy="675057"/>
              </a:xfrm>
              <a:prstGeom prst="rect">
                <a:avLst/>
              </a:prstGeom>
              <a:blipFill>
                <a:blip r:embed="rId4"/>
                <a:stretch>
                  <a:fillRect l="-23762" t="-142593" r="-12871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B89979-82D7-D148-9272-8A0512D89A30}"/>
                  </a:ext>
                </a:extLst>
              </p:cNvPr>
              <p:cNvSpPr txBox="1"/>
              <p:nvPr/>
            </p:nvSpPr>
            <p:spPr>
              <a:xfrm>
                <a:off x="3909429" y="3660805"/>
                <a:ext cx="1242070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B89979-82D7-D148-9272-8A0512D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29" y="3660805"/>
                <a:ext cx="1242070" cy="704616"/>
              </a:xfrm>
              <a:prstGeom prst="rect">
                <a:avLst/>
              </a:prstGeom>
              <a:blipFill>
                <a:blip r:embed="rId5"/>
                <a:stretch>
                  <a:fillRect l="-21212" t="-133929" r="-17172" b="-1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Verification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7853099" cy="5192572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dirty="0"/>
                  <a:t>Process: 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Start with a mesh of given resolution, </a:t>
                </a:r>
                <a:r>
                  <a:rPr lang="en-US" dirty="0" err="1">
                    <a:latin typeface="Symbol" pitchFamily="2" charset="2"/>
                  </a:rPr>
                  <a:t>D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o</a:t>
                </a:r>
                <a:r>
                  <a:rPr lang="en-US" dirty="0"/>
                  <a:t>, or a given total node/cell-centered, etc. count, N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Refine the mesh, uniformly, i.e., h-refinement or in polynomial order, p-refinement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Run the series of refinement/promoted meshes and compute an integrated norm over the domain,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example, below shown to be a pointwise norm,</a:t>
                </a:r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Evaluate error relative to what you think it should be</a:t>
                </a:r>
              </a:p>
              <a:p>
                <a:pPr marL="573452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Generally easiest to observe the magnitude of reduction</a:t>
                </a:r>
              </a:p>
              <a:p>
                <a:pPr marL="573452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for a first-order in space scheme reduces the error by 2 while for second-order, 4, and third-order, 8, etc.</a:t>
                </a:r>
              </a:p>
              <a:p>
                <a:pPr marL="119063" indent="-107950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1111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7853099" cy="5192572"/>
              </a:xfrm>
              <a:blipFill>
                <a:blip r:embed="rId2"/>
                <a:stretch>
                  <a:fillRect l="-1616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C27EA-ED72-624C-BE9D-8649E4717D0D}"/>
                  </a:ext>
                </a:extLst>
              </p:cNvPr>
              <p:cNvSpPr txBox="1"/>
              <p:nvPr/>
            </p:nvSpPr>
            <p:spPr>
              <a:xfrm>
                <a:off x="374885" y="3660805"/>
                <a:ext cx="178395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C27EA-ED72-624C-BE9D-8649E471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85" y="3660805"/>
                <a:ext cx="1783950" cy="672235"/>
              </a:xfrm>
              <a:prstGeom prst="rect">
                <a:avLst/>
              </a:prstGeom>
              <a:blipFill>
                <a:blip r:embed="rId3"/>
                <a:stretch>
                  <a:fillRect l="-13475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CA5B18-5A77-5843-83B1-6DC9B8C2BF71}"/>
                  </a:ext>
                </a:extLst>
              </p:cNvPr>
              <p:cNvSpPr txBox="1"/>
              <p:nvPr/>
            </p:nvSpPr>
            <p:spPr>
              <a:xfrm>
                <a:off x="2366580" y="3660805"/>
                <a:ext cx="1268296" cy="675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CA5B18-5A77-5843-83B1-6DC9B8C2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580" y="3660805"/>
                <a:ext cx="1268296" cy="675057"/>
              </a:xfrm>
              <a:prstGeom prst="rect">
                <a:avLst/>
              </a:prstGeom>
              <a:blipFill>
                <a:blip r:embed="rId4"/>
                <a:stretch>
                  <a:fillRect l="-23762" t="-142593" r="-12871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B89979-82D7-D148-9272-8A0512D89A30}"/>
                  </a:ext>
                </a:extLst>
              </p:cNvPr>
              <p:cNvSpPr txBox="1"/>
              <p:nvPr/>
            </p:nvSpPr>
            <p:spPr>
              <a:xfrm>
                <a:off x="3909429" y="3660805"/>
                <a:ext cx="1242070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B89979-82D7-D148-9272-8A0512D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29" y="3660805"/>
                <a:ext cx="1242070" cy="704616"/>
              </a:xfrm>
              <a:prstGeom prst="rect">
                <a:avLst/>
              </a:prstGeom>
              <a:blipFill>
                <a:blip r:embed="rId5"/>
                <a:stretch>
                  <a:fillRect l="-21212" t="-133929" r="-17172" b="-1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A67B590-49C3-F847-A02C-82D033E2F3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9" b="450"/>
          <a:stretch/>
        </p:blipFill>
        <p:spPr>
          <a:xfrm>
            <a:off x="6431085" y="3408137"/>
            <a:ext cx="2013857" cy="18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Lurking, or Hidden Errors…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18EC7C-436A-A742-96FE-7D3D37D29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80228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In some numerical implementations, an error can exist that is not easily found at a given mesh resolution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For example: 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 boundary error that manifests itself locally at a very small subset of the mesh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an error that is a driven by the fidelity of the mesh (consider our specified pressure drop in a pipe example)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Other errors, e.g., for a discrete-ordinance method, we have an underlying quadrature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E9DD5D-F0BC-E543-88FB-D9EFF5D3F035}"/>
              </a:ext>
            </a:extLst>
          </p:cNvPr>
          <p:cNvGrpSpPr/>
          <p:nvPr/>
        </p:nvGrpSpPr>
        <p:grpSpPr>
          <a:xfrm>
            <a:off x="304799" y="5209374"/>
            <a:ext cx="1073150" cy="1081088"/>
            <a:chOff x="6757388" y="573407"/>
            <a:chExt cx="1073150" cy="1081088"/>
          </a:xfrm>
        </p:grpSpPr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D8A40072-DB14-DD49-B42A-71A23D6CE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B176BF6C-D1FB-4A42-9150-AF7C5B45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7D30E8D6-7EAC-F840-A5A4-29E4C89B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3B21789A-E480-BA48-8BAB-7CA9018A0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1A493BB3-25D4-6C48-8B3E-F79CE5231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7DE00EA-1450-094F-ABAB-C757228A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Line 30">
              <a:extLst>
                <a:ext uri="{FF2B5EF4-FFF2-40B4-BE49-F238E27FC236}">
                  <a16:creationId xmlns:a16="http://schemas.microsoft.com/office/drawing/2014/main" id="{8867A124-6E56-9642-9165-637B40CBE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77C21B29-DCC1-3147-9D43-F959F8712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2ADCE3EA-A1FE-2842-B49B-F561EB7D4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35751-1536-F543-8BA4-9E6EDEA1E757}"/>
              </a:ext>
            </a:extLst>
          </p:cNvPr>
          <p:cNvSpPr txBox="1"/>
          <p:nvPr/>
        </p:nvSpPr>
        <p:spPr>
          <a:xfrm>
            <a:off x="1266824" y="51369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/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0" 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</a:rPr>
                  <a:t>+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blipFill>
                <a:blip r:embed="rId2"/>
                <a:stretch>
                  <a:fillRect l="-2153" b="-12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/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blipFill>
                <a:blip r:embed="rId3"/>
                <a:stretch>
                  <a:fillRect t="-104225" b="-13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/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blipFill>
                <a:blip r:embed="rId4"/>
                <a:stretch>
                  <a:fillRect l="-20000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BAB4209-A52B-664A-941D-4FE3D6F3D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022" y="119599"/>
            <a:ext cx="1389413" cy="10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9D867C-2B78-CE4C-A8FF-43A8B87E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8" t="8413" r="3622" b="22678"/>
          <a:stretch/>
        </p:blipFill>
        <p:spPr>
          <a:xfrm>
            <a:off x="5596215" y="3350366"/>
            <a:ext cx="3384503" cy="342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Lurking, or Hidden Errors…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18EC7C-436A-A742-96FE-7D3D37D29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80228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In some numerical implementations, an error can exist that is not easily found at a given mesh resolution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For example: 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 boundary error that manifests itself locally at a very small subset of the mesh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an error that is a driven by the fidelity of the mesh (consider our specified pressure drop in a pipe example)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Other errors, e.g., for a discrete-ordinance method, we have an underlying quadrature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E9DD5D-F0BC-E543-88FB-D9EFF5D3F035}"/>
              </a:ext>
            </a:extLst>
          </p:cNvPr>
          <p:cNvGrpSpPr/>
          <p:nvPr/>
        </p:nvGrpSpPr>
        <p:grpSpPr>
          <a:xfrm>
            <a:off x="304799" y="5209374"/>
            <a:ext cx="1073150" cy="1081088"/>
            <a:chOff x="6757388" y="573407"/>
            <a:chExt cx="1073150" cy="1081088"/>
          </a:xfrm>
        </p:grpSpPr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D8A40072-DB14-DD49-B42A-71A23D6CE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B176BF6C-D1FB-4A42-9150-AF7C5B45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7D30E8D6-7EAC-F840-A5A4-29E4C89B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3B21789A-E480-BA48-8BAB-7CA9018A0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1A493BB3-25D4-6C48-8B3E-F79CE5231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7DE00EA-1450-094F-ABAB-C757228A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Line 30">
              <a:extLst>
                <a:ext uri="{FF2B5EF4-FFF2-40B4-BE49-F238E27FC236}">
                  <a16:creationId xmlns:a16="http://schemas.microsoft.com/office/drawing/2014/main" id="{8867A124-6E56-9642-9165-637B40CBE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77C21B29-DCC1-3147-9D43-F959F8712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2ADCE3EA-A1FE-2842-B49B-F561EB7D4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35751-1536-F543-8BA4-9E6EDEA1E757}"/>
              </a:ext>
            </a:extLst>
          </p:cNvPr>
          <p:cNvSpPr txBox="1"/>
          <p:nvPr/>
        </p:nvSpPr>
        <p:spPr>
          <a:xfrm>
            <a:off x="1266824" y="51369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/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0" 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</a:rPr>
                  <a:t>+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blipFill>
                <a:blip r:embed="rId3"/>
                <a:stretch>
                  <a:fillRect l="-2153" b="-12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/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blipFill>
                <a:blip r:embed="rId4"/>
                <a:stretch>
                  <a:fillRect t="-104225" b="-13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/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blipFill>
                <a:blip r:embed="rId5"/>
                <a:stretch>
                  <a:fillRect l="-20000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BAB4209-A52B-664A-941D-4FE3D6F3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022" y="119599"/>
            <a:ext cx="1389413" cy="10432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872D6-C0B4-B544-9A11-9EADE83E9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620" y="875201"/>
            <a:ext cx="2960811" cy="2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9D867C-2B78-CE4C-A8FF-43A8B87E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8" t="8413" r="3622" b="22678"/>
          <a:stretch/>
        </p:blipFill>
        <p:spPr>
          <a:xfrm>
            <a:off x="5596215" y="3350366"/>
            <a:ext cx="3384503" cy="342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Lurking, or Hidden Errors…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68FC20-534A-6749-9F13-C8FCC9E9304D}"/>
              </a:ext>
            </a:extLst>
          </p:cNvPr>
          <p:cNvCxnSpPr/>
          <p:nvPr/>
        </p:nvCxnSpPr>
        <p:spPr>
          <a:xfrm>
            <a:off x="6542312" y="5192488"/>
            <a:ext cx="195942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18EC7C-436A-A742-96FE-7D3D37D29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80228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In some numerical implementations, an error can exist that is not easily found at a given mesh resolution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For example: 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 boundary error that manifests itself locally at a very small subset of the mesh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an error that is a driven by the fidelity of the mesh (consider our specified pressure drop in a pipe example)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Other errors, e.g., for a discrete-ordinance method, we have an underlying quadrature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E9DD5D-F0BC-E543-88FB-D9EFF5D3F035}"/>
              </a:ext>
            </a:extLst>
          </p:cNvPr>
          <p:cNvGrpSpPr/>
          <p:nvPr/>
        </p:nvGrpSpPr>
        <p:grpSpPr>
          <a:xfrm>
            <a:off x="304799" y="5209374"/>
            <a:ext cx="1073150" cy="1081088"/>
            <a:chOff x="6757388" y="573407"/>
            <a:chExt cx="1073150" cy="1081088"/>
          </a:xfrm>
        </p:grpSpPr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D8A40072-DB14-DD49-B42A-71A23D6CE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B176BF6C-D1FB-4A42-9150-AF7C5B45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7D30E8D6-7EAC-F840-A5A4-29E4C89B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3B21789A-E480-BA48-8BAB-7CA9018A0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1A493BB3-25D4-6C48-8B3E-F79CE5231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7DE00EA-1450-094F-ABAB-C757228A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Line 30">
              <a:extLst>
                <a:ext uri="{FF2B5EF4-FFF2-40B4-BE49-F238E27FC236}">
                  <a16:creationId xmlns:a16="http://schemas.microsoft.com/office/drawing/2014/main" id="{8867A124-6E56-9642-9165-637B40CBE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77C21B29-DCC1-3147-9D43-F959F8712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2ADCE3EA-A1FE-2842-B49B-F561EB7D4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35751-1536-F543-8BA4-9E6EDEA1E757}"/>
              </a:ext>
            </a:extLst>
          </p:cNvPr>
          <p:cNvSpPr txBox="1"/>
          <p:nvPr/>
        </p:nvSpPr>
        <p:spPr>
          <a:xfrm>
            <a:off x="1266824" y="51369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/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0" 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</a:rPr>
                  <a:t>+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blipFill>
                <a:blip r:embed="rId3"/>
                <a:stretch>
                  <a:fillRect l="-2153" b="-12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/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blipFill>
                <a:blip r:embed="rId4"/>
                <a:stretch>
                  <a:fillRect t="-104225" b="-13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/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blipFill>
                <a:blip r:embed="rId5"/>
                <a:stretch>
                  <a:fillRect l="-20000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BAB4209-A52B-664A-941D-4FE3D6F3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022" y="119599"/>
            <a:ext cx="1389413" cy="10432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872D6-C0B4-B544-9A11-9EADE83E9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620" y="875201"/>
            <a:ext cx="2960811" cy="2220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0B81F7-22F1-1E4D-BE1F-C6E661281549}"/>
              </a:ext>
            </a:extLst>
          </p:cNvPr>
          <p:cNvSpPr txBox="1"/>
          <p:nvPr/>
        </p:nvSpPr>
        <p:spPr>
          <a:xfrm>
            <a:off x="6338923" y="5412861"/>
            <a:ext cx="1538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Quadrature error at given quadrate order</a:t>
            </a:r>
          </a:p>
        </p:txBody>
      </p:sp>
    </p:spTree>
    <p:extLst>
      <p:ext uri="{BB962C8B-B14F-4D97-AF65-F5344CB8AC3E}">
        <p14:creationId xmlns:p14="http://schemas.microsoft.com/office/powerpoint/2010/main" val="19361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9D867C-2B78-CE4C-A8FF-43A8B87E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8" t="8413" r="3622" b="22678"/>
          <a:stretch/>
        </p:blipFill>
        <p:spPr>
          <a:xfrm>
            <a:off x="5596215" y="3350366"/>
            <a:ext cx="3384503" cy="342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Lurking, or Hidden Errors…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68FC20-534A-6749-9F13-C8FCC9E9304D}"/>
              </a:ext>
            </a:extLst>
          </p:cNvPr>
          <p:cNvCxnSpPr/>
          <p:nvPr/>
        </p:nvCxnSpPr>
        <p:spPr>
          <a:xfrm>
            <a:off x="6542312" y="5192488"/>
            <a:ext cx="195942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18EC7C-436A-A742-96FE-7D3D37D29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80228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In some numerical implementations, an error can exist that is not easily found at a given mesh resolution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For example: 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 boundary error that manifests itself locally at a very small subset of the mesh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an error that is a driven by the fidelity of the mesh (consider our specified pressure drop in a pipe example)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Other errors, e.g., for a discrete-ordinance method, we have an underlying quadrature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E9DD5D-F0BC-E543-88FB-D9EFF5D3F035}"/>
              </a:ext>
            </a:extLst>
          </p:cNvPr>
          <p:cNvGrpSpPr/>
          <p:nvPr/>
        </p:nvGrpSpPr>
        <p:grpSpPr>
          <a:xfrm>
            <a:off x="304799" y="5209374"/>
            <a:ext cx="1073150" cy="1081088"/>
            <a:chOff x="6757388" y="573407"/>
            <a:chExt cx="1073150" cy="1081088"/>
          </a:xfrm>
        </p:grpSpPr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D8A40072-DB14-DD49-B42A-71A23D6CE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B176BF6C-D1FB-4A42-9150-AF7C5B45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7D30E8D6-7EAC-F840-A5A4-29E4C89B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3B21789A-E480-BA48-8BAB-7CA9018A0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1A493BB3-25D4-6C48-8B3E-F79CE5231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7DE00EA-1450-094F-ABAB-C757228A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Line 30">
              <a:extLst>
                <a:ext uri="{FF2B5EF4-FFF2-40B4-BE49-F238E27FC236}">
                  <a16:creationId xmlns:a16="http://schemas.microsoft.com/office/drawing/2014/main" id="{8867A124-6E56-9642-9165-637B40CBE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77C21B29-DCC1-3147-9D43-F959F8712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2ADCE3EA-A1FE-2842-B49B-F561EB7D4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35751-1536-F543-8BA4-9E6EDEA1E757}"/>
              </a:ext>
            </a:extLst>
          </p:cNvPr>
          <p:cNvSpPr txBox="1"/>
          <p:nvPr/>
        </p:nvSpPr>
        <p:spPr>
          <a:xfrm>
            <a:off x="1266824" y="51369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/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0" 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</a:rPr>
                  <a:t>+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blipFill>
                <a:blip r:embed="rId3"/>
                <a:stretch>
                  <a:fillRect l="-2153" b="-12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/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blipFill>
                <a:blip r:embed="rId4"/>
                <a:stretch>
                  <a:fillRect t="-104225" b="-13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/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blipFill>
                <a:blip r:embed="rId5"/>
                <a:stretch>
                  <a:fillRect l="-20000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BAB4209-A52B-664A-941D-4FE3D6F3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022" y="119599"/>
            <a:ext cx="1389413" cy="10432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872D6-C0B4-B544-9A11-9EADE83E9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620" y="875201"/>
            <a:ext cx="2960811" cy="2220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0B81F7-22F1-1E4D-BE1F-C6E661281549}"/>
              </a:ext>
            </a:extLst>
          </p:cNvPr>
          <p:cNvSpPr txBox="1"/>
          <p:nvPr/>
        </p:nvSpPr>
        <p:spPr>
          <a:xfrm>
            <a:off x="6338923" y="5412861"/>
            <a:ext cx="1538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Quadrature error at given quadrate order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A14A5-ED7A-0246-9BFD-8A321FDD6E91}"/>
              </a:ext>
            </a:extLst>
          </p:cNvPr>
          <p:cNvGrpSpPr/>
          <p:nvPr/>
        </p:nvGrpSpPr>
        <p:grpSpPr>
          <a:xfrm>
            <a:off x="7877176" y="4321668"/>
            <a:ext cx="1032655" cy="790858"/>
            <a:chOff x="7877176" y="4321668"/>
            <a:chExt cx="1032655" cy="790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79578E-CE38-394D-88A0-6EFE27358B91}"/>
                </a:ext>
              </a:extLst>
            </p:cNvPr>
            <p:cNvSpPr/>
            <p:nvPr/>
          </p:nvSpPr>
          <p:spPr>
            <a:xfrm>
              <a:off x="8159787" y="4602835"/>
              <a:ext cx="505242" cy="509691"/>
            </a:xfrm>
            <a:prstGeom prst="ellipse">
              <a:avLst/>
            </a:prstGeom>
            <a:solidFill>
              <a:srgbClr val="C0000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BE59CE-0587-A24E-A9CE-37B2F5FA8ABC}"/>
                </a:ext>
              </a:extLst>
            </p:cNvPr>
            <p:cNvSpPr txBox="1"/>
            <p:nvPr/>
          </p:nvSpPr>
          <p:spPr>
            <a:xfrm>
              <a:off x="7877176" y="4321668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insensitive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8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Fixed Spatial Resolution; Reduced Timestep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given mesh, compute error at a given time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9563EB-756C-0A45-9169-8B80745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" y="2684943"/>
            <a:ext cx="251525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Fixed Spatial Resolution; Reduced Timestep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given mesh, compute error at a given time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9563EB-756C-0A45-9169-8B80745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" y="2684943"/>
            <a:ext cx="2515255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BD399-5A74-C945-810A-594B83C2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9"/>
          <a:stretch/>
        </p:blipFill>
        <p:spPr>
          <a:xfrm>
            <a:off x="2459683" y="2684943"/>
            <a:ext cx="22914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6B29-43B5-2567-CC76-81388536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Teaser….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63C75-C4B6-1D14-7EC8-C549F7100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TeslaValve_MixFrac_F_R.mp4" descr="TeslaValve_MixFrac_F_R.mp4">
            <a:hlinkClick r:id="" action="ppaction://media"/>
            <a:extLst>
              <a:ext uri="{FF2B5EF4-FFF2-40B4-BE49-F238E27FC236}">
                <a16:creationId xmlns:a16="http://schemas.microsoft.com/office/drawing/2014/main" id="{DD6BD7BC-950B-1F10-CFC7-48CC3B025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466" y="1588854"/>
            <a:ext cx="8417490" cy="45214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04633-C3AD-0A09-B346-5B601E5A8533}"/>
              </a:ext>
            </a:extLst>
          </p:cNvPr>
          <p:cNvCxnSpPr/>
          <p:nvPr/>
        </p:nvCxnSpPr>
        <p:spPr>
          <a:xfrm flipH="1">
            <a:off x="3219189" y="1327759"/>
            <a:ext cx="4083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2E72AC-70DC-79F9-D4E1-6DC014083677}"/>
              </a:ext>
            </a:extLst>
          </p:cNvPr>
          <p:cNvCxnSpPr>
            <a:cxnSpLocks/>
          </p:cNvCxnSpPr>
          <p:nvPr/>
        </p:nvCxnSpPr>
        <p:spPr>
          <a:xfrm>
            <a:off x="3219189" y="1691014"/>
            <a:ext cx="4083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B1AD87-EED4-AD48-E9D2-360B43937651}"/>
              </a:ext>
            </a:extLst>
          </p:cNvPr>
          <p:cNvSpPr txBox="1"/>
          <p:nvPr/>
        </p:nvSpPr>
        <p:spPr>
          <a:xfrm>
            <a:off x="7816241" y="1309293"/>
            <a:ext cx="35458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0964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Fixed Spatial Resolution; Reduced Timestep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given mesh, compute error at a given time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9563EB-756C-0A45-9169-8B80745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" y="2684943"/>
            <a:ext cx="2515255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BD399-5A74-C945-810A-594B83C2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9"/>
          <a:stretch/>
        </p:blipFill>
        <p:spPr>
          <a:xfrm>
            <a:off x="2459683" y="2684943"/>
            <a:ext cx="2291420" cy="3657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F5666B-0CB8-9648-828E-118FC33FE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9"/>
          <a:stretch/>
        </p:blipFill>
        <p:spPr>
          <a:xfrm>
            <a:off x="4656131" y="2684943"/>
            <a:ext cx="22914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Fixed Spatial Resolution; Reduced Timestep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given mesh, compute error at a given time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9563EB-756C-0A45-9169-8B80745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" y="2684943"/>
            <a:ext cx="2515255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BD399-5A74-C945-810A-594B83C2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9"/>
          <a:stretch/>
        </p:blipFill>
        <p:spPr>
          <a:xfrm>
            <a:off x="2459683" y="2684943"/>
            <a:ext cx="229142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8F2543-E3A1-1D4E-8251-25ECDFB2A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9"/>
          <a:stretch/>
        </p:blipFill>
        <p:spPr>
          <a:xfrm>
            <a:off x="6852580" y="2684943"/>
            <a:ext cx="2291420" cy="3657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F5666B-0CB8-9648-828E-118FC33FE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99"/>
          <a:stretch/>
        </p:blipFill>
        <p:spPr>
          <a:xfrm>
            <a:off x="4656131" y="2684943"/>
            <a:ext cx="2291420" cy="3657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02BC245-6918-A44D-BC11-98227A36AC2A}"/>
              </a:ext>
            </a:extLst>
          </p:cNvPr>
          <p:cNvGrpSpPr/>
          <p:nvPr/>
        </p:nvGrpSpPr>
        <p:grpSpPr>
          <a:xfrm>
            <a:off x="2194834" y="1641767"/>
            <a:ext cx="3147015" cy="790858"/>
            <a:chOff x="7877176" y="4321668"/>
            <a:chExt cx="3147015" cy="790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243C83-22EB-2844-B77C-169BA6EEA9E7}"/>
                </a:ext>
              </a:extLst>
            </p:cNvPr>
            <p:cNvSpPr/>
            <p:nvPr/>
          </p:nvSpPr>
          <p:spPr>
            <a:xfrm>
              <a:off x="8159787" y="4602835"/>
              <a:ext cx="505242" cy="509691"/>
            </a:xfrm>
            <a:prstGeom prst="ellipse">
              <a:avLst/>
            </a:prstGeom>
            <a:solidFill>
              <a:srgbClr val="C0000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F4F118-9DA7-A64C-9405-C283D3F3D25F}"/>
                </a:ext>
              </a:extLst>
            </p:cNvPr>
            <p:cNvSpPr txBox="1"/>
            <p:nvPr/>
          </p:nvSpPr>
          <p:spPr>
            <a:xfrm>
              <a:off x="7877176" y="4321668"/>
              <a:ext cx="31470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Fixed and eventually manifests itself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6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Reduction of Timestep as Mesh Is Refined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series of uniform mesh refinements, compute error at a given time while reducing time step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Must ensure that the spatial error does not dominate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Think about the timestep reduction requirement….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2604923" y="1855974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923" y="1855974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CB186E9-CBE7-4D4D-AF2F-9B26F571F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99" y="1855974"/>
            <a:ext cx="3346900" cy="4885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A28B56-B7F6-0D49-8E73-A0906A9A6FC5}"/>
              </a:ext>
            </a:extLst>
          </p:cNvPr>
          <p:cNvSpPr txBox="1"/>
          <p:nvPr/>
        </p:nvSpPr>
        <p:spPr>
          <a:xfrm>
            <a:off x="6301778" y="6064699"/>
            <a:ext cx="185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Traveling Vortex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6D1CF2-97FE-454A-88D2-3AB0AB6A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87" y="3014766"/>
            <a:ext cx="5238513" cy="20428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D38C57-6CBE-654E-A083-CF729F7A69D7}"/>
              </a:ext>
            </a:extLst>
          </p:cNvPr>
          <p:cNvSpPr txBox="1"/>
          <p:nvPr/>
        </p:nvSpPr>
        <p:spPr>
          <a:xfrm>
            <a:off x="1613769" y="40954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BBBB46-62CE-6D49-A8CC-1EA85FD23052}"/>
              </a:ext>
            </a:extLst>
          </p:cNvPr>
          <p:cNvSpPr txBox="1"/>
          <p:nvPr/>
        </p:nvSpPr>
        <p:spPr>
          <a:xfrm>
            <a:off x="1613770" y="449228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C0005-59CC-1A4F-A295-3D60490C1AD1}"/>
              </a:ext>
            </a:extLst>
          </p:cNvPr>
          <p:cNvSpPr txBox="1"/>
          <p:nvPr/>
        </p:nvSpPr>
        <p:spPr>
          <a:xfrm>
            <a:off x="4267199" y="40954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561BC0-FB7E-3A44-A176-1E75408FBCC4}"/>
              </a:ext>
            </a:extLst>
          </p:cNvPr>
          <p:cNvSpPr txBox="1"/>
          <p:nvPr/>
        </p:nvSpPr>
        <p:spPr>
          <a:xfrm>
            <a:off x="4267200" y="449228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P2/P1</a:t>
            </a:r>
          </a:p>
        </p:txBody>
      </p:sp>
    </p:spTree>
    <p:extLst>
      <p:ext uri="{BB962C8B-B14F-4D97-AF65-F5344CB8AC3E}">
        <p14:creationId xmlns:p14="http://schemas.microsoft.com/office/powerpoint/2010/main" val="23000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Reduction of Timestep as Mesh Is Refined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Wait!! What is going on in this non-conformal configuration….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A P2 basis (quadratic) is reducing to second-order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Spatial or temporal error?</a:t>
            </a:r>
          </a:p>
          <a:p>
            <a:pPr marL="11113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68923-6EC8-A84D-998D-2F28ABAB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199" y="1855974"/>
            <a:ext cx="3346900" cy="4885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1AEDBB-7B7C-8149-8516-695FFDA237C2}"/>
              </a:ext>
            </a:extLst>
          </p:cNvPr>
          <p:cNvSpPr txBox="1"/>
          <p:nvPr/>
        </p:nvSpPr>
        <p:spPr>
          <a:xfrm>
            <a:off x="6301778" y="6064699"/>
            <a:ext cx="185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Traveling Vortex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FD152-5C45-3B42-AF2D-9C17E6BE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87" y="3014766"/>
            <a:ext cx="5238513" cy="2042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7242C-60F3-B242-81E8-794550D76466}"/>
              </a:ext>
            </a:extLst>
          </p:cNvPr>
          <p:cNvSpPr txBox="1"/>
          <p:nvPr/>
        </p:nvSpPr>
        <p:spPr>
          <a:xfrm>
            <a:off x="1613769" y="40954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61B9B-20C9-624D-8773-172176F8732A}"/>
              </a:ext>
            </a:extLst>
          </p:cNvPr>
          <p:cNvSpPr txBox="1"/>
          <p:nvPr/>
        </p:nvSpPr>
        <p:spPr>
          <a:xfrm>
            <a:off x="1613770" y="449228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DCA3D-6C9A-A544-AE54-037016B474C8}"/>
              </a:ext>
            </a:extLst>
          </p:cNvPr>
          <p:cNvSpPr txBox="1"/>
          <p:nvPr/>
        </p:nvSpPr>
        <p:spPr>
          <a:xfrm>
            <a:off x="4267199" y="40954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491E6-98FA-3B4E-8825-F25B03CF8643}"/>
              </a:ext>
            </a:extLst>
          </p:cNvPr>
          <p:cNvSpPr txBox="1"/>
          <p:nvPr/>
        </p:nvSpPr>
        <p:spPr>
          <a:xfrm>
            <a:off x="4267200" y="449228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P2/P1</a:t>
            </a:r>
          </a:p>
        </p:txBody>
      </p:sp>
    </p:spTree>
    <p:extLst>
      <p:ext uri="{BB962C8B-B14F-4D97-AF65-F5344CB8AC3E}">
        <p14:creationId xmlns:p14="http://schemas.microsoft.com/office/powerpoint/2010/main" val="35819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 of Code Verification: Review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39861" cy="532949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Taxonomy: One </a:t>
            </a:r>
            <a:r>
              <a:rPr lang="en-US" i="1" dirty="0"/>
              <a:t>verifies</a:t>
            </a:r>
            <a:r>
              <a:rPr lang="en-US" dirty="0"/>
              <a:t> code and </a:t>
            </a:r>
            <a:r>
              <a:rPr lang="en-US" i="1" dirty="0"/>
              <a:t>validates</a:t>
            </a:r>
            <a:r>
              <a:rPr lang="en-US" dirty="0"/>
              <a:t>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Code verification establishes the numerical accuracy of the underlying discretization for the given partial differential equation set</a:t>
            </a:r>
          </a:p>
          <a:p>
            <a:pPr>
              <a:buFont typeface="Arial" charset="0"/>
              <a:buChar char="•"/>
            </a:pPr>
            <a:r>
              <a:rPr lang="en-US" dirty="0"/>
              <a:t> Code verification seeks to provide the temporal and spatial accuracy of the underlying discretization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temporal discretization error,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 two-state Backward Euler time integrator should be first-order in time, specifically the error should scale with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 three-state BDF2 time integrator should scale with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  <a:r>
              <a:rPr lang="en-US" baseline="30000" dirty="0"/>
              <a:t>2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 multi-stake </a:t>
            </a:r>
            <a:r>
              <a:rPr lang="en-US" dirty="0" err="1"/>
              <a:t>Runga-Kutta</a:t>
            </a:r>
            <a:r>
              <a:rPr lang="en-US" dirty="0"/>
              <a:t> schemes can achieve higher-order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spatial discretization error, a method is design-order if the observed order of accuracy is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P+1</a:t>
            </a:r>
            <a:r>
              <a:rPr lang="en-US" dirty="0"/>
              <a:t>, where P is the underlying polynomial order for interpolation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72" y="3810795"/>
            <a:ext cx="3224769" cy="2867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5736256" y="955841"/>
            <a:ext cx="3074802" cy="26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Method of Manufactured Solutions (MMS)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8" y="1441700"/>
            <a:ext cx="4951436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complex low-Mach fluid flow applications, there are very few analytical solutions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an approach whereby the solution is manufactured (</a:t>
            </a:r>
            <a:r>
              <a:rPr lang="en-US" dirty="0" err="1"/>
              <a:t>Roache</a:t>
            </a:r>
            <a:r>
              <a:rPr lang="en-US" dirty="0"/>
              <a:t>, et al, 1990)</a:t>
            </a:r>
          </a:p>
          <a:p>
            <a:pPr>
              <a:buFont typeface="Arial" charset="0"/>
              <a:buChar char="•"/>
            </a:pPr>
            <a:r>
              <a:rPr lang="en-US" dirty="0"/>
              <a:t> Simple thermal heat conduction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with manufactured analytical form for T: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Placing this MMS back into model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provides the source term: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with error now provided by: 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4" y="1106416"/>
            <a:ext cx="3015453" cy="2394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⁡(2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𝛼𝜋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blipFill rotWithShape="0">
                <a:blip r:embed="rId7"/>
                <a:stretch>
                  <a:fillRect t="-9180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67" y="3501361"/>
            <a:ext cx="2528714" cy="32724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1859" y="828585"/>
            <a:ext cx="859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Garamond" charset="0"/>
                <a:ea typeface="Garamond" charset="0"/>
                <a:cs typeface="Garamond" charset="0"/>
              </a:rPr>
              <a:t>Providing </a:t>
            </a: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confidence that the code implementation converges to the </a:t>
            </a:r>
            <a:r>
              <a:rPr lang="en-US" b="1">
                <a:latin typeface="Garamond" charset="0"/>
                <a:ea typeface="Garamond" charset="0"/>
                <a:cs typeface="Garamond" charset="0"/>
              </a:rPr>
              <a:t>proper solution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CB1E3-E23F-4947-87E6-E1851597104C}"/>
              </a:ext>
            </a:extLst>
          </p:cNvPr>
          <p:cNvSpPr txBox="1"/>
          <p:nvPr/>
        </p:nvSpPr>
        <p:spPr>
          <a:xfrm>
            <a:off x="5631361" y="6522028"/>
            <a:ext cx="308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Physics-based approaches…</a:t>
            </a:r>
          </a:p>
        </p:txBody>
      </p:sp>
    </p:spTree>
    <p:extLst>
      <p:ext uri="{BB962C8B-B14F-4D97-AF65-F5344CB8AC3E}">
        <p14:creationId xmlns:p14="http://schemas.microsoft.com/office/powerpoint/2010/main" val="66233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VVUQ: Automatic Structural Uncertainty</a:t>
            </a:r>
            <a:br>
              <a:rPr lang="en-US" dirty="0"/>
            </a:br>
            <a:r>
              <a:rPr lang="en-US" dirty="0"/>
              <a:t>– Possible Modeling Improvement through Machine-Learning?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6550535" cy="189352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Previous LES validation studies, e.g., cylinder in x-flow, three models were implemented and tested (verified and maintained in the code repository)</a:t>
            </a:r>
          </a:p>
          <a:p>
            <a:pPr marL="119063" indent="-107950">
              <a:buFont typeface="Arial" charset="0"/>
              <a:buChar char="•"/>
            </a:pPr>
            <a:r>
              <a:rPr lang="en-US" kern="0" dirty="0"/>
              <a:t>Is there a more efficient approach? Yes! Eigenvalue perturbation of the SGS stress (extension of RANS-based approach: Emory et al., </a:t>
            </a:r>
            <a:r>
              <a:rPr lang="en-US" i="1" kern="0" dirty="0"/>
              <a:t>Phys. Fluids</a:t>
            </a:r>
            <a:r>
              <a:rPr lang="en-US" kern="0" dirty="0"/>
              <a:t>, 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36" y="5121729"/>
            <a:ext cx="6172200" cy="109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41" y="1018625"/>
            <a:ext cx="1729488" cy="1409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t="10719" r="26772" b="13255"/>
          <a:stretch/>
        </p:blipFill>
        <p:spPr>
          <a:xfrm>
            <a:off x="3458787" y="3008843"/>
            <a:ext cx="2733041" cy="83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11114" r="13465"/>
          <a:stretch/>
        </p:blipFill>
        <p:spPr>
          <a:xfrm>
            <a:off x="3283424" y="3772322"/>
            <a:ext cx="4598127" cy="143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CB727-29F9-0140-AF43-193AFBAC81D1}"/>
              </a:ext>
            </a:extLst>
          </p:cNvPr>
          <p:cNvSpPr txBox="1"/>
          <p:nvPr/>
        </p:nvSpPr>
        <p:spPr>
          <a:xfrm>
            <a:off x="8058539" y="3242620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Open jet</a:t>
            </a:r>
          </a:p>
        </p:txBody>
      </p:sp>
      <p:pic>
        <p:nvPicPr>
          <p:cNvPr id="63" name="Picture 62" descr="../../../Desktop/meanVelocityUncertainty.png">
            <a:extLst>
              <a:ext uri="{FF2B5EF4-FFF2-40B4-BE49-F238E27FC236}">
                <a16:creationId xmlns:a16="http://schemas.microsoft.com/office/drawing/2014/main" id="{A5E73953-22D1-B641-9DD8-4FE5A22262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8" b="3304"/>
          <a:stretch/>
        </p:blipFill>
        <p:spPr bwMode="auto">
          <a:xfrm>
            <a:off x="48713" y="3547650"/>
            <a:ext cx="3241061" cy="249776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F85F563-5E46-6044-8C3A-E26E874255D0}"/>
              </a:ext>
            </a:extLst>
          </p:cNvPr>
          <p:cNvSpPr txBox="1">
            <a:spLocks/>
          </p:cNvSpPr>
          <p:nvPr/>
        </p:nvSpPr>
        <p:spPr>
          <a:xfrm>
            <a:off x="487466" y="6257840"/>
            <a:ext cx="7543800" cy="6832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5977" lvl="1" indent="-225425">
              <a:buFont typeface="Arial" charset="0"/>
              <a:buChar char="•"/>
            </a:pPr>
            <a:r>
              <a:rPr lang="en-US" sz="1400" dirty="0" err="1"/>
              <a:t>Jofre</a:t>
            </a:r>
            <a:r>
              <a:rPr lang="en-US" sz="1400" dirty="0"/>
              <a:t>, Domino, and </a:t>
            </a:r>
            <a:r>
              <a:rPr lang="en-US" sz="1400" dirty="0" err="1"/>
              <a:t>Iaccarino</a:t>
            </a:r>
            <a:r>
              <a:rPr lang="en-US" sz="1400" dirty="0"/>
              <a:t>, </a:t>
            </a:r>
            <a:r>
              <a:rPr lang="en-US" sz="1400" i="1" dirty="0"/>
              <a:t>Flow </a:t>
            </a:r>
            <a:r>
              <a:rPr lang="en-US" sz="1400" i="1" dirty="0" err="1"/>
              <a:t>Turb</a:t>
            </a:r>
            <a:r>
              <a:rPr lang="en-US" sz="1400" i="1" dirty="0"/>
              <a:t>. Comb</a:t>
            </a:r>
            <a:r>
              <a:rPr lang="en-US" sz="1400" dirty="0"/>
              <a:t>, 2018 (plane turbulent channel)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sz="1400" dirty="0" err="1"/>
              <a:t>Jofre</a:t>
            </a:r>
            <a:r>
              <a:rPr lang="en-US" sz="1400" dirty="0"/>
              <a:t>, Domino, and </a:t>
            </a:r>
            <a:r>
              <a:rPr lang="en-US" sz="1400" dirty="0" err="1"/>
              <a:t>Iaccarino</a:t>
            </a:r>
            <a:r>
              <a:rPr lang="en-US" sz="1400" dirty="0"/>
              <a:t>, </a:t>
            </a:r>
            <a:r>
              <a:rPr lang="en-US" sz="1400" i="1" dirty="0"/>
              <a:t>Int. J. Heat &amp; Fluid Flow</a:t>
            </a:r>
            <a:r>
              <a:rPr lang="en-US" sz="1400" dirty="0"/>
              <a:t>, 2019 (turbulent axisymmetric jet)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43B26-6EB7-2B44-92F1-4C144BA8CC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68" r="33491"/>
          <a:stretch/>
        </p:blipFill>
        <p:spPr>
          <a:xfrm>
            <a:off x="7955124" y="3582832"/>
            <a:ext cx="994225" cy="154927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20F10B1-9871-AF45-B57D-B550A93A2B04}"/>
              </a:ext>
            </a:extLst>
          </p:cNvPr>
          <p:cNvSpPr txBox="1"/>
          <p:nvPr/>
        </p:nvSpPr>
        <p:spPr>
          <a:xfrm>
            <a:off x="7166521" y="2444643"/>
            <a:ext cx="186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Barycentric triangle (see Lumley and Newman</a:t>
            </a:r>
            <a:r>
              <a:rPr lang="en-US" sz="1200" i="1" dirty="0"/>
              <a:t>, J. Fluid Mech.</a:t>
            </a:r>
            <a:r>
              <a:rPr lang="en-US" sz="1200" dirty="0"/>
              <a:t>, 1977) </a:t>
            </a:r>
          </a:p>
        </p:txBody>
      </p:sp>
    </p:spTree>
    <p:extLst>
      <p:ext uri="{BB962C8B-B14F-4D97-AF65-F5344CB8AC3E}">
        <p14:creationId xmlns:p14="http://schemas.microsoft.com/office/powerpoint/2010/main" val="35262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Finally…. For Transient, Turbulent Flows, Averaging is Required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</a:t>
            </a:r>
            <a:r>
              <a:rPr lang="en-US" b="1" dirty="0"/>
              <a:t>bane</a:t>
            </a:r>
            <a:r>
              <a:rPr lang="en-US" dirty="0"/>
              <a:t> of turbulent validation: converged statistics require many flow-through times</a:t>
            </a:r>
          </a:p>
          <a:p>
            <a:pPr>
              <a:buFont typeface="Arial" charset="0"/>
              <a:buChar char="•"/>
            </a:pPr>
            <a:r>
              <a:rPr lang="en-US" dirty="0"/>
              <a:t> Statistical convergence of a given simulation may require many flow-through-times; additional source of uncertainty and/or requirement for quantification of solution convergence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FE6639-B012-8C45-9BC5-CD82DFFF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0" y="2799288"/>
            <a:ext cx="6009783" cy="389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Transient, Turbulent Flows, Averaging is Required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</a:t>
            </a:r>
            <a:r>
              <a:rPr lang="en-US" b="1" dirty="0"/>
              <a:t>bane</a:t>
            </a:r>
            <a:r>
              <a:rPr lang="en-US" dirty="0"/>
              <a:t> of turbulent validation: converged statistics require many flow-through times</a:t>
            </a:r>
          </a:p>
        </p:txBody>
      </p:sp>
      <p:pic>
        <p:nvPicPr>
          <p:cNvPr id="5" name="longTimeHeliumPlumeStead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373" y="2017847"/>
            <a:ext cx="6413302" cy="42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Validation Methodology: Code and Solution Verification: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52015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A validation pedigree includes understanding what models are to be implemented, what code verification is required, and a detailed solution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 PIRT is a simple process that identifies gaps in models, code, and/or, validation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Typical validation studies often include one mesh, one model and lack of any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As a general rule, it takes 10x longer to verify correctness than to implement the code capability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Code verification is hard work, however, is critical to numerical methods development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Violations of this rule are abundant</a:t>
            </a:r>
            <a:r>
              <a:rPr lang="mr-IN" dirty="0"/>
              <a:t>–</a:t>
            </a:r>
            <a:r>
              <a:rPr lang="en-US" dirty="0"/>
              <a:t> especially when the code implementation is really really hard, e.g., NGP on GPU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6B29-43B5-2567-CC76-81388536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Teaser…. Tesla valve….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63C75-C4B6-1D14-7EC8-C549F7100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TeslaValve_MixFrac_F_R.mp4" descr="TeslaValve_MixFrac_F_R.mp4">
            <a:hlinkClick r:id="" action="ppaction://media"/>
            <a:extLst>
              <a:ext uri="{FF2B5EF4-FFF2-40B4-BE49-F238E27FC236}">
                <a16:creationId xmlns:a16="http://schemas.microsoft.com/office/drawing/2014/main" id="{DD6BD7BC-950B-1F10-CFC7-48CC3B025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466" y="1588854"/>
            <a:ext cx="8417490" cy="45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Design-order Mesh Constructs for Non-Conformal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C5C01A5-E3D6-9943-B860-8D8A1AED2B82}"/>
              </a:ext>
            </a:extLst>
          </p:cNvPr>
          <p:cNvSpPr/>
          <p:nvPr/>
        </p:nvSpPr>
        <p:spPr>
          <a:xfrm>
            <a:off x="231353" y="2975305"/>
            <a:ext cx="5832174" cy="35969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" name="Picture 204" descr="spdEq28.tiff">
            <a:extLst>
              <a:ext uri="{FF2B5EF4-FFF2-40B4-BE49-F238E27FC236}">
                <a16:creationId xmlns:a16="http://schemas.microsoft.com/office/drawing/2014/main" id="{F2F28BF6-0190-694B-B014-8F503E58B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3" y="3075858"/>
            <a:ext cx="5681577" cy="3406977"/>
          </a:xfrm>
          <a:prstGeom prst="rect">
            <a:avLst/>
          </a:prstGeom>
        </p:spPr>
      </p:pic>
      <p:sp>
        <p:nvSpPr>
          <p:cNvPr id="206" name="Text Placeholder 4">
            <a:extLst>
              <a:ext uri="{FF2B5EF4-FFF2-40B4-BE49-F238E27FC236}">
                <a16:creationId xmlns:a16="http://schemas.microsoft.com/office/drawing/2014/main" id="{10CFE1FA-096B-7147-8CBC-139DD4A28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71833" cy="3306153"/>
          </a:xfrm>
        </p:spPr>
        <p:txBody>
          <a:bodyPr/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Non-conformal and overset methods provides ease of meshing and, when required, mesh motion</a:t>
            </a:r>
          </a:p>
          <a:p>
            <a:pPr marL="119063" indent="-111125">
              <a:buFont typeface="Arial" charset="0"/>
              <a:buChar char="•"/>
            </a:pPr>
            <a:r>
              <a:rPr lang="en-US" dirty="0"/>
              <a:t>Design-order hybrid DG/CVFEM established, see: Domino, </a:t>
            </a:r>
            <a:r>
              <a:rPr lang="en-US" i="1" dirty="0"/>
              <a:t>JCP</a:t>
            </a:r>
            <a:r>
              <a:rPr lang="en-US" dirty="0"/>
              <a:t>, 2018</a:t>
            </a: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FA6AE21E-B560-EE41-A53A-C09A5407D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0" y="5276080"/>
            <a:ext cx="1605258" cy="1274934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8A70CC00-856F-A440-B99F-454B2D05C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54" y="2575827"/>
            <a:ext cx="2201924" cy="2849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6E7E65-5CEF-654D-9D63-0B0AFFFC03C0}"/>
              </a:ext>
            </a:extLst>
          </p:cNvPr>
          <p:cNvSpPr txBox="1"/>
          <p:nvPr/>
        </p:nvSpPr>
        <p:spPr>
          <a:xfrm>
            <a:off x="6672383" y="648866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Non-conformal MMS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DF33B6-5DB0-8B48-BB41-C04403F85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820" y="862637"/>
            <a:ext cx="3734502" cy="171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Deploy a High-Fidelity Tool to Predict a Fire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/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that we want to develop and deploy a foundational understanding in fire physics and deploy a simulation tool to support production analysis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the fire-environment with elements of the following physics: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600" dirty="0"/>
              <a:t> </a:t>
            </a:r>
            <a:r>
              <a:rPr lang="en-US" sz="1400" dirty="0"/>
              <a:t>Chemical reactions, soot, buoyancy, turbulent fluid mechanics, thermal radiation heat transfer, convective heat transfer, object heat-up/response, and sometimes propellants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19" y="3106009"/>
            <a:ext cx="1782166" cy="3571462"/>
          </a:xfrm>
          <a:prstGeom prst="rect">
            <a:avLst/>
          </a:prstGeom>
        </p:spPr>
      </p:pic>
      <p:pic>
        <p:nvPicPr>
          <p:cNvPr id="10" name="2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9660" y="3256892"/>
            <a:ext cx="2946320" cy="32696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24138" y="6427011"/>
            <a:ext cx="37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Volume rendered mixture fraction</a:t>
            </a:r>
          </a:p>
        </p:txBody>
      </p:sp>
    </p:spTree>
    <p:extLst>
      <p:ext uri="{BB962C8B-B14F-4D97-AF65-F5344CB8AC3E}">
        <p14:creationId xmlns:p14="http://schemas.microsoft.com/office/powerpoint/2010/main" val="5664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6B29-43B5-2567-CC76-81388536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Teaser…. </a:t>
            </a:r>
            <a:r>
              <a:rPr lang="en-US"/>
              <a:t>Tesla valve….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63C75-C4B6-1D14-7EC8-C549F7100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CAD38E22-E293-5C1F-37F1-231E5848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862441"/>
            <a:ext cx="7543799" cy="40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Mechanisms: </a:t>
            </a:r>
            <a:br>
              <a:rPr lang="en-US" dirty="0"/>
            </a:br>
            <a:r>
              <a:rPr lang="en-US" dirty="0"/>
              <a:t>Abnormal/Thermal Environment (ATE)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7" name="Picture 1028" descr="fire">
            <a:extLst>
              <a:ext uri="{FF2B5EF4-FFF2-40B4-BE49-F238E27FC236}">
                <a16:creationId xmlns:a16="http://schemas.microsoft.com/office/drawing/2014/main" id="{5E1DB3D6-A244-3247-AD48-0A88E1BA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54" y="2871216"/>
            <a:ext cx="532617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540EE1-2BD4-264A-89B1-9DB2A96F589F}"/>
              </a:ext>
            </a:extLst>
          </p:cNvPr>
          <p:cNvSpPr/>
          <p:nvPr/>
        </p:nvSpPr>
        <p:spPr>
          <a:xfrm>
            <a:off x="237744" y="5431535"/>
            <a:ext cx="943915" cy="2887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B7B234C-C110-544C-AACD-F06214B11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Characterized by a highly </a:t>
            </a:r>
            <a:r>
              <a:rPr lang="en-US" sz="1800" dirty="0" err="1">
                <a:ea typeface="Lucida Sans" charset="0"/>
                <a:cs typeface="Lucida Sans" charset="0"/>
              </a:rPr>
              <a:t>sooting</a:t>
            </a:r>
            <a:r>
              <a:rPr lang="en-US" sz="1800" dirty="0">
                <a:ea typeface="Lucida Sans" charset="0"/>
                <a:cs typeface="Lucida Sans" charset="0"/>
              </a:rPr>
              <a:t>, turbulent reacting flow with participating media radiation (PMR) and conjugate heat transfer (CHT) </a:t>
            </a:r>
            <a:r>
              <a:rPr lang="en-US" sz="1800" i="1" dirty="0">
                <a:ea typeface="Lucida Sans" charset="0"/>
                <a:cs typeface="Lucida Sans" charset="0"/>
              </a:rPr>
              <a:t>multi-physics</a:t>
            </a:r>
            <a:r>
              <a:rPr lang="en-US" sz="1800" dirty="0">
                <a:ea typeface="Lucida Sans" charset="0"/>
                <a:cs typeface="Lucida Sans" charset="0"/>
              </a:rPr>
              <a:t> coupling</a:t>
            </a:r>
            <a:endParaRPr lang="en-US" dirty="0">
              <a:ea typeface="Lucida Sans" charset="0"/>
              <a:cs typeface="Lucida Sans" charset="0"/>
            </a:endParaRPr>
          </a:p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Liquid fuels, e.g., JP-8, are common due to its usage in transportation, however, propellants (point-</a:t>
            </a:r>
            <a:r>
              <a:rPr lang="en-US" sz="1800" dirty="0" err="1"/>
              <a:t>Lagrangian</a:t>
            </a:r>
            <a:r>
              <a:rPr lang="en-US" sz="1800" dirty="0"/>
              <a:t>/Eulerian) and composite (heterogeneous combustion) also encompass the 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CBC290-4BDD-AC4D-97EE-46B912091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00" y="2611568"/>
            <a:ext cx="2193529" cy="207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12106-5956-F04A-BD9B-9474FFB2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877" y="4959113"/>
            <a:ext cx="2543974" cy="1617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37BA3-E025-A042-B3C3-D05D0B721DE1}"/>
              </a:ext>
            </a:extLst>
          </p:cNvPr>
          <p:cNvSpPr txBox="1"/>
          <p:nvPr/>
        </p:nvSpPr>
        <p:spPr>
          <a:xfrm>
            <a:off x="5430474" y="6559211"/>
            <a:ext cx="3508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Anderson Air Force B-2 Accident (2/2008)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6631E-22B6-CA46-993E-835F11FA10BC}"/>
              </a:ext>
            </a:extLst>
          </p:cNvPr>
          <p:cNvSpPr txBox="1"/>
          <p:nvPr/>
        </p:nvSpPr>
        <p:spPr>
          <a:xfrm>
            <a:off x="7903583" y="48874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714EA-736A-834C-8A3B-09E55219E68A}"/>
              </a:ext>
            </a:extLst>
          </p:cNvPr>
          <p:cNvSpPr txBox="1"/>
          <p:nvPr/>
        </p:nvSpPr>
        <p:spPr>
          <a:xfrm>
            <a:off x="48554" y="6682824"/>
            <a:ext cx="3913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[1] https://</a:t>
            </a:r>
            <a:r>
              <a:rPr lang="en-US" sz="800" dirty="0" err="1"/>
              <a:t>en.wikipedia.org</a:t>
            </a:r>
            <a:r>
              <a:rPr lang="en-US" sz="800" dirty="0"/>
              <a:t>/wiki/2008_Andersen_Air_Force_Base_B-2_accident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952BB-4207-6D40-8316-8AF398F8A86F}"/>
              </a:ext>
            </a:extLst>
          </p:cNvPr>
          <p:cNvSpPr txBox="1"/>
          <p:nvPr/>
        </p:nvSpPr>
        <p:spPr>
          <a:xfrm>
            <a:off x="6146150" y="4668702"/>
            <a:ext cx="2077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Propellant upward burn</a:t>
            </a:r>
          </a:p>
        </p:txBody>
      </p:sp>
    </p:spTree>
    <p:extLst>
      <p:ext uri="{BB962C8B-B14F-4D97-AF65-F5344CB8AC3E}">
        <p14:creationId xmlns:p14="http://schemas.microsoft.com/office/powerpoint/2010/main" val="216185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Deploy a High-Fidelity Tool to Predict a Fire with External Flow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/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that we want to develop and deploy a foundational understanding in fire physics and deploy a simulation tool to support production analysis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the fire-environment with elements of the following physics: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600" dirty="0"/>
              <a:t> </a:t>
            </a:r>
            <a:r>
              <a:rPr lang="en-US" sz="1400" dirty="0"/>
              <a:t>Chemical reactions, soot, buoyancy, turbulent fluid mechanics, thermal radiation heat transfer, convective heat transfer, object heat-up/response, and sometimes propellants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As mixing increases, accurately capturing </a:t>
            </a:r>
            <a:r>
              <a:rPr lang="en-US" sz="1400" u="sng" dirty="0"/>
              <a:t>convective</a:t>
            </a:r>
            <a:r>
              <a:rPr lang="en-US" sz="1400" dirty="0"/>
              <a:t> heat loads become important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33" y="3268425"/>
            <a:ext cx="1782166" cy="35714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24138" y="6427011"/>
            <a:ext cx="37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Volume rendered mixture fraction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F0B19-FBFB-1741-802C-B820C7911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1"/>
          <a:stretch/>
        </p:blipFill>
        <p:spPr>
          <a:xfrm>
            <a:off x="5109620" y="3149552"/>
            <a:ext cx="2946400" cy="31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0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Challenge: Distinguishing Between Model-form Error, Discretization Error, and Code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27071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One mesh, one model, no code pedigree</a:t>
            </a:r>
            <a:r>
              <a:rPr lang="mr-IN" dirty="0"/>
              <a:t>…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What credible scientific hypothesis can be tested in this context?</a:t>
            </a:r>
          </a:p>
          <a:p>
            <a:pPr>
              <a:buFont typeface="Arial" charset="0"/>
              <a:buChar char="•"/>
            </a:pPr>
            <a:r>
              <a:rPr lang="en-US" dirty="0"/>
              <a:t> Was a Phenomenological Identification and Ranking Table (PIRT) conducted: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Process that defines 1) what you know, 2) what you think you know, and 3) what “you know not of”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987" y="4641977"/>
            <a:ext cx="3350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Heat flux to the cylinder</a:t>
            </a:r>
          </a:p>
          <a:p>
            <a:pPr algn="ctr"/>
            <a:r>
              <a:rPr lang="en-US" dirty="0"/>
              <a:t>Volume-rendered temperature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2147032"/>
            <a:ext cx="4152632" cy="23097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4589" y="4641977"/>
            <a:ext cx="399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Time-averaged heat flux to cylinder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99" y="1027137"/>
            <a:ext cx="3857550" cy="34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Phenomena Identification and Ranking Table (PIRT)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935951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Objective: Define a process that defines 1) what you know, 2) what you think you know, and 3) what “you know not of”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Once a particular use-case is understood and a PIRT is complete, one can proceed down the path of simply closing the gaps in the modeling, code implementation, and model validation process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Focus on one such element of convective heat transfer: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We think we have a good understanding of the modeling requirements 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dirty="0"/>
              <a:t> - and the code seems to have the models that we want </a:t>
            </a:r>
            <a:r>
              <a:rPr lang="mr-IN" dirty="0"/>
              <a:t>–</a:t>
            </a:r>
            <a:r>
              <a:rPr lang="en-US" dirty="0"/>
              <a:t> given our current understanding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However, high-quality validation experimental data is missing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Investment: Experimental campaign for mixed-convective heat transfer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5099" y="3294711"/>
            <a:ext cx="8801100" cy="754182"/>
            <a:chOff x="165100" y="6095784"/>
            <a:chExt cx="8801100" cy="7541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5" y="3847944"/>
            <a:ext cx="5461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4178</TotalTime>
  <Words>3127</Words>
  <Application>Microsoft Macintosh PowerPoint</Application>
  <PresentationFormat>On-screen Show (4:3)</PresentationFormat>
  <Paragraphs>374</Paragraphs>
  <Slides>41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A Validation Methodology: Code and Solution Verification: Outline</vt:lpstr>
      <vt:lpstr>Brain Teaser….</vt:lpstr>
      <vt:lpstr>Brain Teaser…. Tesla valve….</vt:lpstr>
      <vt:lpstr>Brain Teaser…. Tesla valve….</vt:lpstr>
      <vt:lpstr>Heat Transfer Mechanisms:  Abnormal/Thermal Environment (ATE)</vt:lpstr>
      <vt:lpstr>Objective: Deploy a High-Fidelity Tool to Predict a Fire with External Flow Coupling</vt:lpstr>
      <vt:lpstr>Conceptual Challenge: Distinguishing Between Model-form Error, Discretization Error, and Code Error</vt:lpstr>
      <vt:lpstr>Step 1: Phenomena Identification and Ranking Table (PIRT)</vt:lpstr>
      <vt:lpstr>Spatial Code Verification for a low-Mach, Variable-Density Flow</vt:lpstr>
      <vt:lpstr>Spatial Code Verification for a low-Mach, Variable-Density Flow</vt:lpstr>
      <vt:lpstr>The Effect of Polynomial (P) and Mesh Spacing (H) Refinement</vt:lpstr>
      <vt:lpstr>Solution Verification and Due Diligence for Model-form (Structural) Uncertainty</vt:lpstr>
      <vt:lpstr>Solution Verification and Due Diligence for Model-form (Structural) Uncertainty</vt:lpstr>
      <vt:lpstr>Review Case and Conceptual Model:  Why are we not converging to the experimental result?</vt:lpstr>
      <vt:lpstr>Review of a Strong V&amp;V Process LES-based</vt:lpstr>
      <vt:lpstr>How Code Verification Can Guide Numerical Methods Elucidation</vt:lpstr>
      <vt:lpstr>Consistent vs Lumped Mass Matrix</vt:lpstr>
      <vt:lpstr>Code or Conceptual Error? Part 1: Time Splitting</vt:lpstr>
      <vt:lpstr>Code or Conceptual Error? Part 2: Boundary Conditions</vt:lpstr>
      <vt:lpstr>Verification Process Review</vt:lpstr>
      <vt:lpstr>Spatial Verification Process</vt:lpstr>
      <vt:lpstr>Spatial Verification Process</vt:lpstr>
      <vt:lpstr>Lurking, or Hidden Errors…</vt:lpstr>
      <vt:lpstr>Lurking, or Hidden Errors…</vt:lpstr>
      <vt:lpstr>Lurking, or Hidden Errors…</vt:lpstr>
      <vt:lpstr>Lurking, or Hidden Errors…</vt:lpstr>
      <vt:lpstr>Temporal Verification: Fixed Spatial Resolution; Reduced Timestep</vt:lpstr>
      <vt:lpstr>Temporal Verification: Fixed Spatial Resolution; Reduced Timestep</vt:lpstr>
      <vt:lpstr>Temporal Verification: Fixed Spatial Resolution; Reduced Timestep</vt:lpstr>
      <vt:lpstr>Temporal Verification: Fixed Spatial Resolution; Reduced Timestep</vt:lpstr>
      <vt:lpstr>Temporal Verification: Reduction of Timestep as Mesh Is Refined</vt:lpstr>
      <vt:lpstr>Temporal Verification: Reduction of Timestep as Mesh Is Refined</vt:lpstr>
      <vt:lpstr>Essentials of Code Verification: Review</vt:lpstr>
      <vt:lpstr>Review of the Method of Manufactured Solutions (MMS)</vt:lpstr>
      <vt:lpstr>Improved VVUQ: Automatic Structural Uncertainty – Possible Modeling Improvement through Machine-Learning?</vt:lpstr>
      <vt:lpstr>Finally…. For Transient, Turbulent Flows, Averaging is Required</vt:lpstr>
      <vt:lpstr>For Transient, Turbulent Flows, Averaging is Required</vt:lpstr>
      <vt:lpstr>A Validation Methodology: Code and Solution Verification: Conclusions</vt:lpstr>
      <vt:lpstr>Design-order Mesh Constructs for Non-Conformal Interfaces</vt:lpstr>
      <vt:lpstr>Objective: Deploy a High-Fidelity Tool to Predict a Fire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151</cp:revision>
  <dcterms:created xsi:type="dcterms:W3CDTF">2017-10-14T01:15:26Z</dcterms:created>
  <dcterms:modified xsi:type="dcterms:W3CDTF">2022-05-12T18:11:15Z</dcterms:modified>
</cp:coreProperties>
</file>